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65" r:id="rId11"/>
    <p:sldId id="264" r:id="rId12"/>
    <p:sldId id="266" r:id="rId13"/>
    <p:sldId id="271" r:id="rId14"/>
    <p:sldId id="272" r:id="rId15"/>
    <p:sldId id="268" r:id="rId16"/>
    <p:sldId id="269" r:id="rId17"/>
    <p:sldId id="267" r:id="rId18"/>
    <p:sldId id="270" r:id="rId19"/>
    <p:sldId id="274" r:id="rId20"/>
    <p:sldId id="273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7C60E-FCF8-47AA-9B60-DABB359427A5}" v="95" dt="2023-05-16T00:50:36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D909E-908F-4496-BC65-441D113A6B2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A5226A1-0AEE-4536-ABC3-30327E3FFF7F}">
      <dgm:prSet/>
      <dgm:spPr/>
      <dgm:t>
        <a:bodyPr/>
        <a:lstStyle/>
        <a:p>
          <a:pPr>
            <a:defRPr cap="all"/>
          </a:pPr>
          <a:r>
            <a:rPr lang="en-US"/>
            <a:t>Legally pass all income to the owner/investor of the business.</a:t>
          </a:r>
        </a:p>
      </dgm:t>
    </dgm:pt>
    <dgm:pt modelId="{14EE4131-2AB7-4183-A438-A5256B7ACD13}" type="parTrans" cxnId="{C8E78105-CFB8-461E-8AA3-3B3DFD0735CF}">
      <dgm:prSet/>
      <dgm:spPr/>
      <dgm:t>
        <a:bodyPr/>
        <a:lstStyle/>
        <a:p>
          <a:endParaRPr lang="en-US"/>
        </a:p>
      </dgm:t>
    </dgm:pt>
    <dgm:pt modelId="{0768D774-C9EB-4123-9609-9BE074F4806B}" type="sibTrans" cxnId="{C8E78105-CFB8-461E-8AA3-3B3DFD0735CF}">
      <dgm:prSet/>
      <dgm:spPr/>
      <dgm:t>
        <a:bodyPr/>
        <a:lstStyle/>
        <a:p>
          <a:endParaRPr lang="en-US"/>
        </a:p>
      </dgm:t>
    </dgm:pt>
    <dgm:pt modelId="{FF925852-3A2B-46D6-A3D7-1647367E97C7}">
      <dgm:prSet/>
      <dgm:spPr/>
      <dgm:t>
        <a:bodyPr/>
        <a:lstStyle/>
        <a:p>
          <a:pPr>
            <a:defRPr cap="all"/>
          </a:pPr>
          <a:r>
            <a:rPr lang="en-US"/>
            <a:t>Used to avoid double taxation on earnings.</a:t>
          </a:r>
        </a:p>
      </dgm:t>
    </dgm:pt>
    <dgm:pt modelId="{19080764-ABA4-4710-AA76-05DE254782F6}" type="parTrans" cxnId="{FA0D3F5B-CC13-4611-9209-39FA12781C37}">
      <dgm:prSet/>
      <dgm:spPr/>
      <dgm:t>
        <a:bodyPr/>
        <a:lstStyle/>
        <a:p>
          <a:endParaRPr lang="en-US"/>
        </a:p>
      </dgm:t>
    </dgm:pt>
    <dgm:pt modelId="{888F1234-A9CB-4CDC-A71C-2B5561518B7B}" type="sibTrans" cxnId="{FA0D3F5B-CC13-4611-9209-39FA12781C37}">
      <dgm:prSet/>
      <dgm:spPr/>
      <dgm:t>
        <a:bodyPr/>
        <a:lstStyle/>
        <a:p>
          <a:endParaRPr lang="en-US"/>
        </a:p>
      </dgm:t>
    </dgm:pt>
    <dgm:pt modelId="{57506E0E-8BBE-4BDD-BB19-8F84F2DFA4E2}">
      <dgm:prSet/>
      <dgm:spPr/>
      <dgm:t>
        <a:bodyPr/>
        <a:lstStyle/>
        <a:p>
          <a:pPr>
            <a:defRPr cap="all"/>
          </a:pPr>
          <a:r>
            <a:rPr lang="en-US"/>
            <a:t>Taxed only at the owner’s individual tax rate for ordinary income.</a:t>
          </a:r>
        </a:p>
      </dgm:t>
    </dgm:pt>
    <dgm:pt modelId="{8F533C5E-8EF4-4B62-B9B7-2560809B82FB}" type="parTrans" cxnId="{EAEAABF6-BB81-40A9-AA1F-92312D009846}">
      <dgm:prSet/>
      <dgm:spPr/>
      <dgm:t>
        <a:bodyPr/>
        <a:lstStyle/>
        <a:p>
          <a:endParaRPr lang="en-US"/>
        </a:p>
      </dgm:t>
    </dgm:pt>
    <dgm:pt modelId="{AD8064B2-7D7F-4AA8-8BBA-D594D7ED2C86}" type="sibTrans" cxnId="{EAEAABF6-BB81-40A9-AA1F-92312D009846}">
      <dgm:prSet/>
      <dgm:spPr/>
      <dgm:t>
        <a:bodyPr/>
        <a:lstStyle/>
        <a:p>
          <a:endParaRPr lang="en-US"/>
        </a:p>
      </dgm:t>
    </dgm:pt>
    <dgm:pt modelId="{D9015293-E479-411A-B502-56A8A9512A1E}" type="pres">
      <dgm:prSet presAssocID="{891D909E-908F-4496-BC65-441D113A6B2F}" presName="root" presStyleCnt="0">
        <dgm:presLayoutVars>
          <dgm:dir/>
          <dgm:resizeHandles val="exact"/>
        </dgm:presLayoutVars>
      </dgm:prSet>
      <dgm:spPr/>
    </dgm:pt>
    <dgm:pt modelId="{22A61608-2D10-4ED3-AF8E-FF0F675898CE}" type="pres">
      <dgm:prSet presAssocID="{8A5226A1-0AEE-4536-ABC3-30327E3FFF7F}" presName="compNode" presStyleCnt="0"/>
      <dgm:spPr/>
    </dgm:pt>
    <dgm:pt modelId="{A1A92800-DCCB-4CAC-A82F-30B75C50DF62}" type="pres">
      <dgm:prSet presAssocID="{8A5226A1-0AEE-4536-ABC3-30327E3FFF7F}" presName="iconBgRect" presStyleLbl="bgShp" presStyleIdx="0" presStyleCnt="3"/>
      <dgm:spPr/>
    </dgm:pt>
    <dgm:pt modelId="{BCBA063F-A26C-421E-8C34-F97DE12BF1B7}" type="pres">
      <dgm:prSet presAssocID="{8A5226A1-0AEE-4536-ABC3-30327E3FFF7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B4D6A56-14C1-4720-AA2F-8FD7AB46F490}" type="pres">
      <dgm:prSet presAssocID="{8A5226A1-0AEE-4536-ABC3-30327E3FFF7F}" presName="spaceRect" presStyleCnt="0"/>
      <dgm:spPr/>
    </dgm:pt>
    <dgm:pt modelId="{F42E069D-6597-4B3C-87AF-7E3B34A89C0B}" type="pres">
      <dgm:prSet presAssocID="{8A5226A1-0AEE-4536-ABC3-30327E3FFF7F}" presName="textRect" presStyleLbl="revTx" presStyleIdx="0" presStyleCnt="3">
        <dgm:presLayoutVars>
          <dgm:chMax val="1"/>
          <dgm:chPref val="1"/>
        </dgm:presLayoutVars>
      </dgm:prSet>
      <dgm:spPr/>
    </dgm:pt>
    <dgm:pt modelId="{3377222D-4C33-4332-8879-6011AE8879D9}" type="pres">
      <dgm:prSet presAssocID="{0768D774-C9EB-4123-9609-9BE074F4806B}" presName="sibTrans" presStyleCnt="0"/>
      <dgm:spPr/>
    </dgm:pt>
    <dgm:pt modelId="{BA5A618E-916E-414B-80EC-E8CAB12F1828}" type="pres">
      <dgm:prSet presAssocID="{FF925852-3A2B-46D6-A3D7-1647367E97C7}" presName="compNode" presStyleCnt="0"/>
      <dgm:spPr/>
    </dgm:pt>
    <dgm:pt modelId="{BF80467A-4183-490F-9E67-E37959D01D20}" type="pres">
      <dgm:prSet presAssocID="{FF925852-3A2B-46D6-A3D7-1647367E97C7}" presName="iconBgRect" presStyleLbl="bgShp" presStyleIdx="1" presStyleCnt="3"/>
      <dgm:spPr/>
    </dgm:pt>
    <dgm:pt modelId="{C00AF264-D7AE-4A34-8862-7A5D8D423CAF}" type="pres">
      <dgm:prSet presAssocID="{FF925852-3A2B-46D6-A3D7-1647367E97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B34D36DD-22B8-481B-8DEB-5B7BEA9DF121}" type="pres">
      <dgm:prSet presAssocID="{FF925852-3A2B-46D6-A3D7-1647367E97C7}" presName="spaceRect" presStyleCnt="0"/>
      <dgm:spPr/>
    </dgm:pt>
    <dgm:pt modelId="{897E1C3C-A490-424C-B5BC-F32E7DEE5A40}" type="pres">
      <dgm:prSet presAssocID="{FF925852-3A2B-46D6-A3D7-1647367E97C7}" presName="textRect" presStyleLbl="revTx" presStyleIdx="1" presStyleCnt="3">
        <dgm:presLayoutVars>
          <dgm:chMax val="1"/>
          <dgm:chPref val="1"/>
        </dgm:presLayoutVars>
      </dgm:prSet>
      <dgm:spPr/>
    </dgm:pt>
    <dgm:pt modelId="{0A962EAA-F020-4D45-A6E6-77FDD9BE825A}" type="pres">
      <dgm:prSet presAssocID="{888F1234-A9CB-4CDC-A71C-2B5561518B7B}" presName="sibTrans" presStyleCnt="0"/>
      <dgm:spPr/>
    </dgm:pt>
    <dgm:pt modelId="{E4CA7C28-338E-4BE6-AB16-9FCB773D75F4}" type="pres">
      <dgm:prSet presAssocID="{57506E0E-8BBE-4BDD-BB19-8F84F2DFA4E2}" presName="compNode" presStyleCnt="0"/>
      <dgm:spPr/>
    </dgm:pt>
    <dgm:pt modelId="{FA8121AD-6AE2-4746-A8A6-86F6CD14DC73}" type="pres">
      <dgm:prSet presAssocID="{57506E0E-8BBE-4BDD-BB19-8F84F2DFA4E2}" presName="iconBgRect" presStyleLbl="bgShp" presStyleIdx="2" presStyleCnt="3"/>
      <dgm:spPr/>
    </dgm:pt>
    <dgm:pt modelId="{AB65797E-6D73-47C8-8408-D67ABE42E48C}" type="pres">
      <dgm:prSet presAssocID="{57506E0E-8BBE-4BDD-BB19-8F84F2DFA4E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19637B32-346E-4EFD-A48E-483DF1C308D0}" type="pres">
      <dgm:prSet presAssocID="{57506E0E-8BBE-4BDD-BB19-8F84F2DFA4E2}" presName="spaceRect" presStyleCnt="0"/>
      <dgm:spPr/>
    </dgm:pt>
    <dgm:pt modelId="{2DB37D7A-4E61-40EB-9AF6-FB3E58B80AD8}" type="pres">
      <dgm:prSet presAssocID="{57506E0E-8BBE-4BDD-BB19-8F84F2DFA4E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8E78105-CFB8-461E-8AA3-3B3DFD0735CF}" srcId="{891D909E-908F-4496-BC65-441D113A6B2F}" destId="{8A5226A1-0AEE-4536-ABC3-30327E3FFF7F}" srcOrd="0" destOrd="0" parTransId="{14EE4131-2AB7-4183-A438-A5256B7ACD13}" sibTransId="{0768D774-C9EB-4123-9609-9BE074F4806B}"/>
    <dgm:cxn modelId="{FA0D3F5B-CC13-4611-9209-39FA12781C37}" srcId="{891D909E-908F-4496-BC65-441D113A6B2F}" destId="{FF925852-3A2B-46D6-A3D7-1647367E97C7}" srcOrd="1" destOrd="0" parTransId="{19080764-ABA4-4710-AA76-05DE254782F6}" sibTransId="{888F1234-A9CB-4CDC-A71C-2B5561518B7B}"/>
    <dgm:cxn modelId="{71956370-70BE-4E37-8E77-EDD0EE6EB2BC}" type="presOf" srcId="{8A5226A1-0AEE-4536-ABC3-30327E3FFF7F}" destId="{F42E069D-6597-4B3C-87AF-7E3B34A89C0B}" srcOrd="0" destOrd="0" presId="urn:microsoft.com/office/officeart/2018/5/layout/IconCircleLabelList"/>
    <dgm:cxn modelId="{6E9FF777-1661-4111-AA7E-7CACE3AE150C}" type="presOf" srcId="{FF925852-3A2B-46D6-A3D7-1647367E97C7}" destId="{897E1C3C-A490-424C-B5BC-F32E7DEE5A40}" srcOrd="0" destOrd="0" presId="urn:microsoft.com/office/officeart/2018/5/layout/IconCircleLabelList"/>
    <dgm:cxn modelId="{7610BED5-4B5C-4DBC-99A5-3424755AB69E}" type="presOf" srcId="{57506E0E-8BBE-4BDD-BB19-8F84F2DFA4E2}" destId="{2DB37D7A-4E61-40EB-9AF6-FB3E58B80AD8}" srcOrd="0" destOrd="0" presId="urn:microsoft.com/office/officeart/2018/5/layout/IconCircleLabelList"/>
    <dgm:cxn modelId="{3B5C1BD6-7FAA-46E8-810D-B1FB19C4003C}" type="presOf" srcId="{891D909E-908F-4496-BC65-441D113A6B2F}" destId="{D9015293-E479-411A-B502-56A8A9512A1E}" srcOrd="0" destOrd="0" presId="urn:microsoft.com/office/officeart/2018/5/layout/IconCircleLabelList"/>
    <dgm:cxn modelId="{EAEAABF6-BB81-40A9-AA1F-92312D009846}" srcId="{891D909E-908F-4496-BC65-441D113A6B2F}" destId="{57506E0E-8BBE-4BDD-BB19-8F84F2DFA4E2}" srcOrd="2" destOrd="0" parTransId="{8F533C5E-8EF4-4B62-B9B7-2560809B82FB}" sibTransId="{AD8064B2-7D7F-4AA8-8BBA-D594D7ED2C86}"/>
    <dgm:cxn modelId="{6C7F6746-D8B1-4AE9-883C-CDD7B119AF42}" type="presParOf" srcId="{D9015293-E479-411A-B502-56A8A9512A1E}" destId="{22A61608-2D10-4ED3-AF8E-FF0F675898CE}" srcOrd="0" destOrd="0" presId="urn:microsoft.com/office/officeart/2018/5/layout/IconCircleLabelList"/>
    <dgm:cxn modelId="{720361D3-492C-406E-A664-616FDAF97BD2}" type="presParOf" srcId="{22A61608-2D10-4ED3-AF8E-FF0F675898CE}" destId="{A1A92800-DCCB-4CAC-A82F-30B75C50DF62}" srcOrd="0" destOrd="0" presId="urn:microsoft.com/office/officeart/2018/5/layout/IconCircleLabelList"/>
    <dgm:cxn modelId="{47D4E352-27AF-486E-AF92-8AAE5534BAA3}" type="presParOf" srcId="{22A61608-2D10-4ED3-AF8E-FF0F675898CE}" destId="{BCBA063F-A26C-421E-8C34-F97DE12BF1B7}" srcOrd="1" destOrd="0" presId="urn:microsoft.com/office/officeart/2018/5/layout/IconCircleLabelList"/>
    <dgm:cxn modelId="{AC0ACFC0-B246-4DD7-847C-2D718859EAF3}" type="presParOf" srcId="{22A61608-2D10-4ED3-AF8E-FF0F675898CE}" destId="{6B4D6A56-14C1-4720-AA2F-8FD7AB46F490}" srcOrd="2" destOrd="0" presId="urn:microsoft.com/office/officeart/2018/5/layout/IconCircleLabelList"/>
    <dgm:cxn modelId="{7155B1D3-F62D-4FA5-A49D-83B8627E125A}" type="presParOf" srcId="{22A61608-2D10-4ED3-AF8E-FF0F675898CE}" destId="{F42E069D-6597-4B3C-87AF-7E3B34A89C0B}" srcOrd="3" destOrd="0" presId="urn:microsoft.com/office/officeart/2018/5/layout/IconCircleLabelList"/>
    <dgm:cxn modelId="{B430ABCC-1CC2-43A5-8A63-10E1A54D742C}" type="presParOf" srcId="{D9015293-E479-411A-B502-56A8A9512A1E}" destId="{3377222D-4C33-4332-8879-6011AE8879D9}" srcOrd="1" destOrd="0" presId="urn:microsoft.com/office/officeart/2018/5/layout/IconCircleLabelList"/>
    <dgm:cxn modelId="{CE37EC75-8076-418F-906E-A8AE5AAAE0FE}" type="presParOf" srcId="{D9015293-E479-411A-B502-56A8A9512A1E}" destId="{BA5A618E-916E-414B-80EC-E8CAB12F1828}" srcOrd="2" destOrd="0" presId="urn:microsoft.com/office/officeart/2018/5/layout/IconCircleLabelList"/>
    <dgm:cxn modelId="{46EF0701-9E7A-4C48-BF84-56E93531F2AB}" type="presParOf" srcId="{BA5A618E-916E-414B-80EC-E8CAB12F1828}" destId="{BF80467A-4183-490F-9E67-E37959D01D20}" srcOrd="0" destOrd="0" presId="urn:microsoft.com/office/officeart/2018/5/layout/IconCircleLabelList"/>
    <dgm:cxn modelId="{2FB5303B-EC7C-4708-B3F4-EA4C1A583034}" type="presParOf" srcId="{BA5A618E-916E-414B-80EC-E8CAB12F1828}" destId="{C00AF264-D7AE-4A34-8862-7A5D8D423CAF}" srcOrd="1" destOrd="0" presId="urn:microsoft.com/office/officeart/2018/5/layout/IconCircleLabelList"/>
    <dgm:cxn modelId="{C6234647-2EF8-4D05-A6BF-8271E671D6D1}" type="presParOf" srcId="{BA5A618E-916E-414B-80EC-E8CAB12F1828}" destId="{B34D36DD-22B8-481B-8DEB-5B7BEA9DF121}" srcOrd="2" destOrd="0" presId="urn:microsoft.com/office/officeart/2018/5/layout/IconCircleLabelList"/>
    <dgm:cxn modelId="{3BC5250A-FD57-46D2-8C14-A58CE827F455}" type="presParOf" srcId="{BA5A618E-916E-414B-80EC-E8CAB12F1828}" destId="{897E1C3C-A490-424C-B5BC-F32E7DEE5A40}" srcOrd="3" destOrd="0" presId="urn:microsoft.com/office/officeart/2018/5/layout/IconCircleLabelList"/>
    <dgm:cxn modelId="{7C009915-37E9-49AB-9EF2-533B709B450C}" type="presParOf" srcId="{D9015293-E479-411A-B502-56A8A9512A1E}" destId="{0A962EAA-F020-4D45-A6E6-77FDD9BE825A}" srcOrd="3" destOrd="0" presId="urn:microsoft.com/office/officeart/2018/5/layout/IconCircleLabelList"/>
    <dgm:cxn modelId="{42E7DB9B-2B8F-4961-931F-9620B9E48E1E}" type="presParOf" srcId="{D9015293-E479-411A-B502-56A8A9512A1E}" destId="{E4CA7C28-338E-4BE6-AB16-9FCB773D75F4}" srcOrd="4" destOrd="0" presId="urn:microsoft.com/office/officeart/2018/5/layout/IconCircleLabelList"/>
    <dgm:cxn modelId="{EEAEF879-8C9C-46BB-B445-72711EAA297E}" type="presParOf" srcId="{E4CA7C28-338E-4BE6-AB16-9FCB773D75F4}" destId="{FA8121AD-6AE2-4746-A8A6-86F6CD14DC73}" srcOrd="0" destOrd="0" presId="urn:microsoft.com/office/officeart/2018/5/layout/IconCircleLabelList"/>
    <dgm:cxn modelId="{4BC429B9-6301-42AE-B2BA-393A87384BA2}" type="presParOf" srcId="{E4CA7C28-338E-4BE6-AB16-9FCB773D75F4}" destId="{AB65797E-6D73-47C8-8408-D67ABE42E48C}" srcOrd="1" destOrd="0" presId="urn:microsoft.com/office/officeart/2018/5/layout/IconCircleLabelList"/>
    <dgm:cxn modelId="{ACE1F58B-E70B-46FD-BBED-40427EB3025E}" type="presParOf" srcId="{E4CA7C28-338E-4BE6-AB16-9FCB773D75F4}" destId="{19637B32-346E-4EFD-A48E-483DF1C308D0}" srcOrd="2" destOrd="0" presId="urn:microsoft.com/office/officeart/2018/5/layout/IconCircleLabelList"/>
    <dgm:cxn modelId="{F7440CD1-51B0-4BD0-878E-9F0A008C32C3}" type="presParOf" srcId="{E4CA7C28-338E-4BE6-AB16-9FCB773D75F4}" destId="{2DB37D7A-4E61-40EB-9AF6-FB3E58B80AD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92800-DCCB-4CAC-A82F-30B75C50DF62}">
      <dsp:nvSpPr>
        <dsp:cNvPr id="0" name=""/>
        <dsp:cNvSpPr/>
      </dsp:nvSpPr>
      <dsp:spPr>
        <a:xfrm>
          <a:off x="679050" y="376937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BA063F-A26C-421E-8C34-F97DE12BF1B7}">
      <dsp:nvSpPr>
        <dsp:cNvPr id="0" name=""/>
        <dsp:cNvSpPr/>
      </dsp:nvSpPr>
      <dsp:spPr>
        <a:xfrm>
          <a:off x="1081237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E069D-6597-4B3C-87AF-7E3B34A89C0B}">
      <dsp:nvSpPr>
        <dsp:cNvPr id="0" name=""/>
        <dsp:cNvSpPr/>
      </dsp:nvSpPr>
      <dsp:spPr>
        <a:xfrm>
          <a:off x="75768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Legally pass all income to the owner/investor of the business.</a:t>
          </a:r>
        </a:p>
      </dsp:txBody>
      <dsp:txXfrm>
        <a:off x="75768" y="2851938"/>
        <a:ext cx="3093750" cy="720000"/>
      </dsp:txXfrm>
    </dsp:sp>
    <dsp:sp modelId="{BF80467A-4183-490F-9E67-E37959D01D20}">
      <dsp:nvSpPr>
        <dsp:cNvPr id="0" name=""/>
        <dsp:cNvSpPr/>
      </dsp:nvSpPr>
      <dsp:spPr>
        <a:xfrm>
          <a:off x="4314206" y="376937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AF264-D7AE-4A34-8862-7A5D8D423CAF}">
      <dsp:nvSpPr>
        <dsp:cNvPr id="0" name=""/>
        <dsp:cNvSpPr/>
      </dsp:nvSpPr>
      <dsp:spPr>
        <a:xfrm>
          <a:off x="4716393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E1C3C-A490-424C-B5BC-F32E7DEE5A40}">
      <dsp:nvSpPr>
        <dsp:cNvPr id="0" name=""/>
        <dsp:cNvSpPr/>
      </dsp:nvSpPr>
      <dsp:spPr>
        <a:xfrm>
          <a:off x="3710925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Used to avoid double taxation on earnings.</a:t>
          </a:r>
        </a:p>
      </dsp:txBody>
      <dsp:txXfrm>
        <a:off x="3710925" y="2851938"/>
        <a:ext cx="3093750" cy="720000"/>
      </dsp:txXfrm>
    </dsp:sp>
    <dsp:sp modelId="{FA8121AD-6AE2-4746-A8A6-86F6CD14DC73}">
      <dsp:nvSpPr>
        <dsp:cNvPr id="0" name=""/>
        <dsp:cNvSpPr/>
      </dsp:nvSpPr>
      <dsp:spPr>
        <a:xfrm>
          <a:off x="7949362" y="376937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5797E-6D73-47C8-8408-D67ABE42E48C}">
      <dsp:nvSpPr>
        <dsp:cNvPr id="0" name=""/>
        <dsp:cNvSpPr/>
      </dsp:nvSpPr>
      <dsp:spPr>
        <a:xfrm>
          <a:off x="8351550" y="779125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37D7A-4E61-40EB-9AF6-FB3E58B80AD8}">
      <dsp:nvSpPr>
        <dsp:cNvPr id="0" name=""/>
        <dsp:cNvSpPr/>
      </dsp:nvSpPr>
      <dsp:spPr>
        <a:xfrm>
          <a:off x="7346081" y="2851938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Taxed only at the owner’s individual tax rate for ordinary income.</a:t>
          </a:r>
        </a:p>
      </dsp:txBody>
      <dsp:txXfrm>
        <a:off x="7346081" y="2851938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B62E2-CB21-DA37-D104-8FDC8F7D6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49FC1-447C-B4E8-DC59-28CC0B111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2B891-81D4-4A31-7E6C-10E9452B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7DC6E-6CB8-69B9-F933-DC62EB22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C2B36-2E87-E88B-F4FA-F8B7CFF6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3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6185-CE4C-DADF-93BA-BD1769378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ED44C-F6FA-2D2C-2654-1D80E16C3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36A4C-9FCB-D2F3-C5EE-4BEA6E58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D61C7-BC6F-0F95-6F26-1F6F1258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8DDB9-BF10-03B2-A9E9-8759A6A0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01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F8E10-8DF5-A501-0693-D7B33F26B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C9CB4-C386-273E-DC7D-DCA011ED8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35D29-C0C6-560A-9B3A-4CCB957B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13AB6-BE57-37B6-C9E4-E9EE664C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FDCCE-2027-3C33-A5E6-E40E3A6B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8478-155F-FEE7-B970-35BADD2A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3602-4207-754F-4F31-BA81D7759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9486E-4C23-0DD9-50FF-58D54279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E64E-6FAF-D7D8-82DD-4A969263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1933-670E-8910-57B6-E8F8FA88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0C6D-F070-2653-E491-9B5F0F8D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9CBD8-58BA-2530-3E0B-6B414CA22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0E44-73AA-057E-3A86-2517EB45E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1FDD1-EB3A-B85E-1DE0-2A8EEAAE8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D78C4-0BAF-962B-0D8B-6FB2E8C1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2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99217-B0D2-5FB6-9F5F-EA42FA503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3FC11-87D9-0AE2-FF3F-16211E82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5BDAFC-F3FC-633E-DF47-4B56E30BA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7B6C5-DADC-B77D-989D-DA4DC0A5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0917C-B589-81E7-8E85-4EA5C960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6E8FB-B616-13A6-AB24-DCEED302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2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55F6-4F03-3436-D0BF-49050E47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CFC27-707D-0C06-BB84-FD357AF0F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A70D4-D1DC-03A0-8F74-EDF11DA92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B1B7-75CC-C30F-07F8-D8B05F7F9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19527-1C51-925D-0159-6572B0B30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7B288-EB6E-0660-1FAC-FFCF0B31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21F8A-0944-C90F-0AE1-D7B7981B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779E9-4C18-7DAF-1592-D9BCCB824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11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6C38-3281-705F-1354-B911B1F62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FFF3B-DD8B-907F-F118-0094DF7D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3A597-7CCF-8530-8FD1-AB29120C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677B84-216C-7A7B-24CA-813967C6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2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127C4-4B6B-0E06-44B7-451411DB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A8AA5-C496-4C88-D9A3-44DCE3B5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62B16-61B2-19C5-6E87-3370C60E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4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532C-2795-639F-2FE8-DBE28218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D97CE-D1F7-56E9-4024-FE7F9D449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03E55-7817-B389-3207-AD91B20D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D09D3-38B8-9713-5885-C0DC793F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062B9-678E-13B1-266E-E37064A62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5F90F-3754-7665-83F8-FD8338CD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8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1ABD-611A-5532-9EF7-81316CCEF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3CF6D-F6FA-5C80-8D15-BAB579C48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B5FB1-31E0-CA34-A685-2F4964FDA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B9840-8531-FF80-48F9-E99EAF91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9777D-2AAD-3ECD-F4FF-133AE3278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271B5-2B70-2CC9-747C-ECF1215F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765B88-F505-72FD-E8B5-13800174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ABBA5-FA98-D782-8261-3A30E49AD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5C410-CAA3-EF87-2C08-ADAA080E5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95FA2-D6E7-47D2-ABA0-E7C1E227701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2DB3-36A4-68FE-643F-E2F331517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E9C21-4577-86EF-4623-8EC60304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8458D-036D-4785-B539-326FCEBAC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pen and shading circles on a sheet">
            <a:extLst>
              <a:ext uri="{FF2B5EF4-FFF2-40B4-BE49-F238E27FC236}">
                <a16:creationId xmlns:a16="http://schemas.microsoft.com/office/drawing/2014/main" id="{8C5C036B-9F15-331F-C6A3-321F48F37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8C49E-0B0C-1029-8D42-C1333D6D8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5100"/>
              <a:t>How To Make Your Money Disappear Through Tax Write Offs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BC165-334B-6E51-72A9-F6674A14D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 fontScale="70000" lnSpcReduction="20000"/>
          </a:bodyPr>
          <a:lstStyle/>
          <a:p>
            <a:pPr algn="l"/>
            <a:r>
              <a:rPr lang="en-US" b="1" dirty="0"/>
              <a:t>Dewayne Williams</a:t>
            </a:r>
          </a:p>
          <a:p>
            <a:pPr algn="l"/>
            <a:r>
              <a:rPr lang="en-US" i="1" dirty="0"/>
              <a:t>CEO of MAC Enterprise Consulting &amp; MAC Enterprise Tax Services</a:t>
            </a:r>
          </a:p>
        </p:txBody>
      </p:sp>
    </p:spTree>
    <p:extLst>
      <p:ext uri="{BB962C8B-B14F-4D97-AF65-F5344CB8AC3E}">
        <p14:creationId xmlns:p14="http://schemas.microsoft.com/office/powerpoint/2010/main" val="354206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alculator on a notebook">
            <a:extLst>
              <a:ext uri="{FF2B5EF4-FFF2-40B4-BE49-F238E27FC236}">
                <a16:creationId xmlns:a16="http://schemas.microsoft.com/office/drawing/2014/main" id="{56A34555-3F4B-5299-1553-B9355347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FA260D-E4B8-38D5-0BED-94FF79C1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Are you ready to get that LOAN to GROW your business?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72B539-D9D0-752E-99BF-A02384681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64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5A47-FD12-1DED-27DD-C626BFB4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Pros &amp; Cons of Your Write Offs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600BD-2856-C3E6-BE8A-89698AE89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16609-19DD-FECC-B053-B5C516FA2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027362" cy="3684588"/>
          </a:xfrm>
        </p:spPr>
        <p:txBody>
          <a:bodyPr>
            <a:normAutofit fontScale="92500"/>
          </a:bodyPr>
          <a:lstStyle/>
          <a:p>
            <a:r>
              <a:rPr lang="en-US" dirty="0"/>
              <a:t>Owe less taxes</a:t>
            </a:r>
          </a:p>
          <a:p>
            <a:r>
              <a:rPr lang="en-US" dirty="0"/>
              <a:t>Tax Refund</a:t>
            </a:r>
          </a:p>
          <a:p>
            <a:r>
              <a:rPr lang="en-US" dirty="0"/>
              <a:t>IRS doesn’t see money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AA340C-AA85-77AD-67B2-3818CA31F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88878" y="1681163"/>
            <a:ext cx="3066509" cy="823912"/>
          </a:xfrm>
        </p:spPr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E2A7AE-DE19-EE77-CB3C-5C8202C1D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88878" y="2505075"/>
            <a:ext cx="3066509" cy="3684588"/>
          </a:xfrm>
        </p:spPr>
        <p:txBody>
          <a:bodyPr>
            <a:normAutofit fontScale="92500"/>
          </a:bodyPr>
          <a:lstStyle/>
          <a:p>
            <a:r>
              <a:rPr lang="en-US" dirty="0"/>
              <a:t>The Bank can’t see your money either.</a:t>
            </a:r>
          </a:p>
          <a:p>
            <a:r>
              <a:rPr lang="en-US" dirty="0"/>
              <a:t>You can’t prove your income.</a:t>
            </a:r>
          </a:p>
          <a:p>
            <a:r>
              <a:rPr lang="en-US" dirty="0"/>
              <a:t>Can’t get a loan without proof of income.</a:t>
            </a:r>
          </a:p>
          <a:p>
            <a:r>
              <a:rPr lang="en-US" dirty="0"/>
              <a:t>Limited business growth</a:t>
            </a:r>
          </a:p>
        </p:txBody>
      </p:sp>
      <p:pic>
        <p:nvPicPr>
          <p:cNvPr id="12" name="Picture 11" descr="A green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3F242F71-A442-D395-B67D-EE4509C6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23889" r="12963" b="16250"/>
          <a:stretch/>
        </p:blipFill>
        <p:spPr>
          <a:xfrm>
            <a:off x="3131092" y="2998614"/>
            <a:ext cx="5157787" cy="38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6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Wood human figure">
            <a:extLst>
              <a:ext uri="{FF2B5EF4-FFF2-40B4-BE49-F238E27FC236}">
                <a16:creationId xmlns:a16="http://schemas.microsoft.com/office/drawing/2014/main" id="{3FD14EC9-B13F-4870-7607-244231127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9" b="1053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27524E-F1D9-8B84-D2B4-D2E02A10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How did this happen &amp; How do we fix this?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6C5F0E-80C7-72E6-DECB-A5FEA1E5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CDA66-D71E-6CF6-DA34-9EC360D4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 you want to know how to get the MOST tax benefits and grow your business?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5A9C4-730D-21E2-F8DC-13AEA789B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9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24D3D-CAEF-5380-75DA-0BDC4163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Did you consider TAXES when you choose your BUSINESS STRUCTURE?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87330-6B16-61F6-EE22-12CBEB4E4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0590" y="1687486"/>
            <a:ext cx="3300156" cy="363681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0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usiness Structure">
            <a:hlinkClick r:id="" action="ppaction://media"/>
            <a:extLst>
              <a:ext uri="{FF2B5EF4-FFF2-40B4-BE49-F238E27FC236}">
                <a16:creationId xmlns:a16="http://schemas.microsoft.com/office/drawing/2014/main" id="{0A1BED04-9B14-D553-79F8-9845A6C82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237" y="186612"/>
            <a:ext cx="10169525" cy="6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9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5164CD2-C42A-7306-1DC8-071BADBBD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" y="1143415"/>
            <a:ext cx="7746709" cy="4529596"/>
          </a:xfrm>
          <a:prstGeom prst="rect">
            <a:avLst/>
          </a:prstGeom>
        </p:spPr>
      </p:pic>
      <p:pic>
        <p:nvPicPr>
          <p:cNvPr id="7" name="Picture 6" descr="A picture containing font, text, line, screenshot&#10;&#10;Description automatically generated">
            <a:extLst>
              <a:ext uri="{FF2B5EF4-FFF2-40B4-BE49-F238E27FC236}">
                <a16:creationId xmlns:a16="http://schemas.microsoft.com/office/drawing/2014/main" id="{40CC9726-A5D9-9C6D-A312-A1C5F6FB5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545813" y="3182837"/>
            <a:ext cx="6785481" cy="63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E434DE-A202-1D86-41A0-75239A0E70C5}"/>
              </a:ext>
            </a:extLst>
          </p:cNvPr>
          <p:cNvSpPr/>
          <p:nvPr/>
        </p:nvSpPr>
        <p:spPr>
          <a:xfrm>
            <a:off x="5703042" y="3565052"/>
            <a:ext cx="2583894" cy="205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6BCF4-C2EB-F747-8835-FC9F04B04C5A}"/>
              </a:ext>
            </a:extLst>
          </p:cNvPr>
          <p:cNvSpPr/>
          <p:nvPr/>
        </p:nvSpPr>
        <p:spPr>
          <a:xfrm>
            <a:off x="1588155" y="3216632"/>
            <a:ext cx="652407" cy="205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7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2CC04-ACB9-326E-9AE1-000A1193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Treat your business as a separate person/entity!!!!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E78BA-4529-398F-562D-ECD208796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89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DBDC07-AB49-C19D-732F-16E853D7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sz="4100" b="1"/>
              <a:t>Classification of Taxpayers for U.S. Tax Purposes</a:t>
            </a:r>
          </a:p>
        </p:txBody>
      </p:sp>
      <p:pic>
        <p:nvPicPr>
          <p:cNvPr id="7" name="Picture 6" descr="A hand holding a pen and shading circles on a sheet">
            <a:extLst>
              <a:ext uri="{FF2B5EF4-FFF2-40B4-BE49-F238E27FC236}">
                <a16:creationId xmlns:a16="http://schemas.microsoft.com/office/drawing/2014/main" id="{7B1CBA2D-21F3-769C-1ABA-7EC7D073C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9" r="11788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375CF-5587-18E6-FAB7-A45CE2BFF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/>
              <a:t>United States Persons - The term ''United States person'' means:</a:t>
            </a:r>
          </a:p>
          <a:p>
            <a:r>
              <a:rPr lang="en-US" sz="1400"/>
              <a:t>A citizen or resident of the United States</a:t>
            </a:r>
          </a:p>
          <a:p>
            <a:r>
              <a:rPr lang="en-US" sz="1400"/>
              <a:t>A domestic partnership</a:t>
            </a:r>
          </a:p>
          <a:p>
            <a:r>
              <a:rPr lang="en-US" sz="1400"/>
              <a:t>A domestic corporation</a:t>
            </a:r>
          </a:p>
          <a:p>
            <a:r>
              <a:rPr lang="en-US" sz="1400"/>
              <a:t>Any estate other than a foreign estate</a:t>
            </a:r>
          </a:p>
          <a:p>
            <a:r>
              <a:rPr lang="en-US" sz="1400"/>
              <a:t>Any trust if:</a:t>
            </a:r>
          </a:p>
          <a:p>
            <a:pPr lvl="1"/>
            <a:r>
              <a:rPr lang="en-US" sz="1400"/>
              <a:t>A court within the United States is able to exercise primary supervision over the administration of the trust, and</a:t>
            </a:r>
          </a:p>
          <a:p>
            <a:pPr lvl="1"/>
            <a:r>
              <a:rPr lang="en-US" sz="1400"/>
              <a:t>One or more United States persons have the authority to control all substantial decisions of the trust</a:t>
            </a:r>
          </a:p>
          <a:p>
            <a:r>
              <a:rPr lang="en-US" sz="1400"/>
              <a:t>Any other person that is not a foreign person.</a:t>
            </a:r>
          </a:p>
        </p:txBody>
      </p:sp>
    </p:spTree>
    <p:extLst>
      <p:ext uri="{BB962C8B-B14F-4D97-AF65-F5344CB8AC3E}">
        <p14:creationId xmlns:p14="http://schemas.microsoft.com/office/powerpoint/2010/main" val="375902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816E5F-0275-0CD6-8848-EA85A9A6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Tax Rate would you rather have? </a:t>
            </a:r>
            <a:b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27.3% or 21%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6D75F-4DC1-B7AB-C325-6201B8EE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852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tar, space, constellation, milky way&#10;&#10;Description automatically generated">
            <a:extLst>
              <a:ext uri="{FF2B5EF4-FFF2-40B4-BE49-F238E27FC236}">
                <a16:creationId xmlns:a16="http://schemas.microsoft.com/office/drawing/2014/main" id="{31A0F7D9-D989-1F8A-F776-DEFB30043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AD1FBD-0334-3400-1EF7-A764A24E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97850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THEY say the SKY is the LIMIT, then HOW can you REACH for the STARS?</a:t>
            </a:r>
          </a:p>
        </p:txBody>
      </p:sp>
    </p:spTree>
    <p:extLst>
      <p:ext uri="{BB962C8B-B14F-4D97-AF65-F5344CB8AC3E}">
        <p14:creationId xmlns:p14="http://schemas.microsoft.com/office/powerpoint/2010/main" val="4221971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ooden cubes with arrows painted on them&#10;&#10;Description automatically generated with low confidence">
            <a:extLst>
              <a:ext uri="{FF2B5EF4-FFF2-40B4-BE49-F238E27FC236}">
                <a16:creationId xmlns:a16="http://schemas.microsoft.com/office/drawing/2014/main" id="{6B58F46A-5ACA-529A-188E-3245A587A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BC73D1-811E-8C2D-9494-DE8B6C7F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06426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/>
              <a:t>Tax 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4CA8A-A329-5EEC-404B-3E882FE8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0149" y="395639"/>
            <a:ext cx="3025775" cy="823912"/>
          </a:xfrm>
        </p:spPr>
        <p:txBody>
          <a:bodyPr/>
          <a:lstStyle/>
          <a:p>
            <a:r>
              <a:rPr lang="en-US" dirty="0"/>
              <a:t>Individual Tax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18F8B-57EB-C456-5863-EEE569F15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0149" y="1219551"/>
            <a:ext cx="3025775" cy="2121789"/>
          </a:xfrm>
        </p:spPr>
        <p:txBody>
          <a:bodyPr>
            <a:normAutofit/>
          </a:bodyPr>
          <a:lstStyle/>
          <a:p>
            <a:r>
              <a:rPr lang="en-US" dirty="0"/>
              <a:t>27.3%</a:t>
            </a:r>
          </a:p>
          <a:p>
            <a:pPr lvl="1"/>
            <a:r>
              <a:rPr lang="en-US" dirty="0"/>
              <a:t>12% Federal Tax</a:t>
            </a:r>
          </a:p>
          <a:p>
            <a:pPr lvl="1"/>
            <a:r>
              <a:rPr lang="en-US" dirty="0"/>
              <a:t>15.3% Self Employment Tax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61877-AB98-2E35-FFEB-883B5CDF5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50149" y="3452813"/>
            <a:ext cx="3802063" cy="823912"/>
          </a:xfrm>
        </p:spPr>
        <p:txBody>
          <a:bodyPr/>
          <a:lstStyle/>
          <a:p>
            <a:r>
              <a:rPr lang="en-US" dirty="0"/>
              <a:t>Corporate Tax Rate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BAFAB-B0E8-AEB1-6F7B-D7EE044FC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50149" y="4276725"/>
            <a:ext cx="3802063" cy="1893189"/>
          </a:xfrm>
        </p:spPr>
        <p:txBody>
          <a:bodyPr>
            <a:normAutofit/>
          </a:bodyPr>
          <a:lstStyle/>
          <a:p>
            <a:r>
              <a:rPr lang="en-US" dirty="0"/>
              <a:t>21%</a:t>
            </a:r>
          </a:p>
        </p:txBody>
      </p:sp>
    </p:spTree>
    <p:extLst>
      <p:ext uri="{BB962C8B-B14F-4D97-AF65-F5344CB8AC3E}">
        <p14:creationId xmlns:p14="http://schemas.microsoft.com/office/powerpoint/2010/main" val="4187803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White calculator">
            <a:extLst>
              <a:ext uri="{FF2B5EF4-FFF2-40B4-BE49-F238E27FC236}">
                <a16:creationId xmlns:a16="http://schemas.microsoft.com/office/drawing/2014/main" id="{715471F3-7A70-E4F6-F717-65F31CDE4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85ECEF-3D43-660F-EB53-924B1E27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Your TAX STRATEGY will make all the difference!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648A2E-A45A-B0C6-2A83-FD0377ADF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5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7560EB1B-2D00-8FC0-A665-0D1AA794E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E21D3-BCD2-4452-5787-834E268F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b="1" dirty="0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10C89-3D34-A20C-45B8-DFC7CCD97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Question Time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2B5B6-2484-6781-89E7-1ECEDB7E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Questions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BC248-76D5-631E-29CA-29F539576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Can you get a loan WITHOUT proving your INCOME?</a:t>
            </a:r>
          </a:p>
          <a:p>
            <a:r>
              <a:rPr lang="en-US" sz="2200" dirty="0"/>
              <a:t>How much INCOME does a LANDLORD want you to prove before RENTING to you?</a:t>
            </a:r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90F8488C-0407-9098-A89C-93A3666BE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5" r="966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379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4DCB4-D330-FE32-6F07-FBA4D099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many of you already have your LLC (Limited Liability Company) and want to reduce your taxes?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D0079-848E-19DE-F29A-1735480C4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0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83DD5-CCB5-13A2-8A9E-E09DEA7B2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Have you ever heard of a </a:t>
            </a:r>
            <a:b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“Pass Through Entity”?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2AC2A-146E-2F9F-65A4-2E997071F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Sole Proprietorship, Partnership, LLCs and S Corporations are recognized as a Pass Through Entities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5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7F60CD-250B-A87A-B0C6-D3A1260D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Pass Through/Flow Through Entities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5273AD5-7BE0-1AD6-C9BE-4E06823D83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81367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778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arrows forming one">
            <a:extLst>
              <a:ext uri="{FF2B5EF4-FFF2-40B4-BE49-F238E27FC236}">
                <a16:creationId xmlns:a16="http://schemas.microsoft.com/office/drawing/2014/main" id="{037073C7-7DD7-632D-1334-F5E569BBF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62" b="133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49C64-03B8-A89B-FFAB-CFCC3D19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How a “Pass Through Entity” Works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0140B-5A78-18BD-95BB-FFD08006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50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AF152F-5326-64D9-A14E-704BBD93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654" y="137644"/>
            <a:ext cx="6685844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/>
              <a:t>The Pass Through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lose-up of a tax form&#10;&#10;Description automatically generated with medium confidence">
            <a:extLst>
              <a:ext uri="{FF2B5EF4-FFF2-40B4-BE49-F238E27FC236}">
                <a16:creationId xmlns:a16="http://schemas.microsoft.com/office/drawing/2014/main" id="{7E3BA6E1-F981-47FA-0FBD-2D450481F2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0" y="532638"/>
            <a:ext cx="4447717" cy="5776258"/>
          </a:xfrm>
          <a:prstGeom prst="rect">
            <a:avLst/>
          </a:prstGeom>
        </p:spPr>
      </p:pic>
      <p:pic>
        <p:nvPicPr>
          <p:cNvPr id="10" name="Content Placeholder 9" descr="A close-up of a form&#10;&#10;Description automatically generated with medium confidence">
            <a:extLst>
              <a:ext uri="{FF2B5EF4-FFF2-40B4-BE49-F238E27FC236}">
                <a16:creationId xmlns:a16="http://schemas.microsoft.com/office/drawing/2014/main" id="{27C6FC72-57CB-C484-AF89-AC439851B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1"/>
          <a:stretch/>
        </p:blipFill>
        <p:spPr>
          <a:xfrm>
            <a:off x="4722286" y="1003227"/>
            <a:ext cx="4400894" cy="2114903"/>
          </a:xfrm>
          <a:prstGeom prst="rect">
            <a:avLst/>
          </a:prstGeom>
        </p:spPr>
      </p:pic>
      <p:pic>
        <p:nvPicPr>
          <p:cNvPr id="12" name="Picture 11" descr="A close-up of a form&#10;&#10;Description automatically generated with medium confidence">
            <a:extLst>
              <a:ext uri="{FF2B5EF4-FFF2-40B4-BE49-F238E27FC236}">
                <a16:creationId xmlns:a16="http://schemas.microsoft.com/office/drawing/2014/main" id="{D9C1C7D2-3D4B-A263-BAEE-A4BD31D8A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4301081"/>
            <a:ext cx="5924782" cy="239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F69A7-AAD2-B801-65FC-E5ADA45A62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088"/>
          <a:stretch/>
        </p:blipFill>
        <p:spPr>
          <a:xfrm>
            <a:off x="4666167" y="2386431"/>
            <a:ext cx="6822940" cy="2100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517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AA7BC-F952-A09F-0243-A58CA040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b="1" dirty="0"/>
              <a:t>The Write Off</a:t>
            </a:r>
          </a:p>
        </p:txBody>
      </p:sp>
      <p:pic>
        <p:nvPicPr>
          <p:cNvPr id="8" name="Content Placeholder 7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C6C84B95-7443-D08F-CE49-F7F25DE4EA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79" y="342341"/>
            <a:ext cx="5554545" cy="617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03FFF-9D9B-D289-57F6-03DD3D7B1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122" y="1519237"/>
            <a:ext cx="5181600" cy="48021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Here are some common categories of business expenses that may qualify for a tax deduction:</a:t>
            </a:r>
          </a:p>
          <a:p>
            <a:r>
              <a:rPr lang="en-US" b="1" dirty="0"/>
              <a:t>Operating Expenses</a:t>
            </a:r>
            <a:r>
              <a:rPr lang="en-US" dirty="0"/>
              <a:t>: These are the day-to-day costs of running your business and can include rent, utilities, office supplies, and the costs of products or raw materials.</a:t>
            </a:r>
          </a:p>
          <a:p>
            <a:r>
              <a:rPr lang="en-US" b="1" dirty="0"/>
              <a:t>Salaries and Wages: </a:t>
            </a:r>
            <a:r>
              <a:rPr lang="en-US" dirty="0"/>
              <a:t>If your LLC has employees, their salaries and wages are typically deductible.</a:t>
            </a:r>
          </a:p>
          <a:p>
            <a:r>
              <a:rPr lang="en-US" b="1" dirty="0"/>
              <a:t>Professional Fees: </a:t>
            </a:r>
            <a:r>
              <a:rPr lang="en-US" dirty="0"/>
              <a:t>Costs for services from lawyers, accountants, consultants, and other professionals are often deductible.</a:t>
            </a:r>
          </a:p>
          <a:p>
            <a:r>
              <a:rPr lang="en-US" b="1" dirty="0"/>
              <a:t>Travel Expenses: </a:t>
            </a:r>
            <a:r>
              <a:rPr lang="en-US" dirty="0"/>
              <a:t>If you travel for business, expenses like lodging, meals, and transportation can be deductible.</a:t>
            </a:r>
          </a:p>
          <a:p>
            <a:r>
              <a:rPr lang="en-US" b="1" dirty="0"/>
              <a:t>Advertising and Marketing: </a:t>
            </a:r>
            <a:r>
              <a:rPr lang="en-US" dirty="0"/>
              <a:t>Costs related to promoting your business, including advertising, marketing, and public relations expenses, are typically deductible.</a:t>
            </a:r>
          </a:p>
          <a:p>
            <a:r>
              <a:rPr lang="en-US" b="1" dirty="0"/>
              <a:t>Depreciation: </a:t>
            </a:r>
            <a:r>
              <a:rPr lang="en-US" dirty="0"/>
              <a:t>If your business purchases property or equipment, you may be able to write off a portion of these costs each year through depreciation.</a:t>
            </a:r>
          </a:p>
          <a:p>
            <a:r>
              <a:rPr lang="en-US" b="1" dirty="0"/>
              <a:t>Interest on Business Loans: </a:t>
            </a:r>
            <a:r>
              <a:rPr lang="en-US" dirty="0"/>
              <a:t>If you have taken out a loan for business purposes, the interest you pay on that loan is generally deductible.</a:t>
            </a:r>
          </a:p>
          <a:p>
            <a:r>
              <a:rPr lang="en-US" b="1" dirty="0"/>
              <a:t>Taxes</a:t>
            </a:r>
            <a:r>
              <a:rPr lang="en-US" dirty="0"/>
              <a:t>: Certain types of taxes that your business pays can be deductible.</a:t>
            </a:r>
          </a:p>
          <a:p>
            <a:r>
              <a:rPr lang="en-US" b="1" dirty="0"/>
              <a:t>Insurance: </a:t>
            </a:r>
            <a:r>
              <a:rPr lang="en-US" dirty="0"/>
              <a:t>Premiums for business insurance are typically deductible.</a:t>
            </a:r>
          </a:p>
          <a:p>
            <a:r>
              <a:rPr lang="en-US" b="1" dirty="0"/>
              <a:t>Retirement Plans: </a:t>
            </a:r>
            <a:r>
              <a:rPr lang="en-US" dirty="0"/>
              <a:t>If your LLC has established a retirement plan for its employees, contributions to these plans can often be deducted.</a:t>
            </a:r>
          </a:p>
        </p:txBody>
      </p:sp>
    </p:spTree>
    <p:extLst>
      <p:ext uri="{BB962C8B-B14F-4D97-AF65-F5344CB8AC3E}">
        <p14:creationId xmlns:p14="http://schemas.microsoft.com/office/powerpoint/2010/main" val="4227575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650</Words>
  <Application>Microsoft Office PowerPoint</Application>
  <PresentationFormat>Widescreen</PresentationFormat>
  <Paragraphs>64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How To Make Your Money Disappear Through Tax Write Offs</vt:lpstr>
      <vt:lpstr>If THEY say the SKY is the LIMIT, then HOW can you REACH for the STARS?</vt:lpstr>
      <vt:lpstr>Questions</vt:lpstr>
      <vt:lpstr>How many of you already have your LLC (Limited Liability Company) and want to reduce your taxes?</vt:lpstr>
      <vt:lpstr>Have you ever heard of a  “Pass Through Entity”?</vt:lpstr>
      <vt:lpstr>Pass Through/Flow Through Entities</vt:lpstr>
      <vt:lpstr>How a “Pass Through Entity” Works</vt:lpstr>
      <vt:lpstr>The Pass Through</vt:lpstr>
      <vt:lpstr>The Write Off</vt:lpstr>
      <vt:lpstr>Are you ready to get that LOAN to GROW your business?</vt:lpstr>
      <vt:lpstr>Pros &amp; Cons of Your Write Offs</vt:lpstr>
      <vt:lpstr>How did this happen &amp; How do we fix this?</vt:lpstr>
      <vt:lpstr>Do you want to know how to get the MOST tax benefits and grow your business?</vt:lpstr>
      <vt:lpstr>Did you consider TAXES when you choose your BUSINESS STRUCTURE?</vt:lpstr>
      <vt:lpstr>PowerPoint Presentation</vt:lpstr>
      <vt:lpstr>PowerPoint Presentation</vt:lpstr>
      <vt:lpstr>Treat your business as a separate person/entity!!!!</vt:lpstr>
      <vt:lpstr>Classification of Taxpayers for U.S. Tax Purposes</vt:lpstr>
      <vt:lpstr>Which Tax Rate would you rather have?  27.3% or 21%</vt:lpstr>
      <vt:lpstr>Tax Rates</vt:lpstr>
      <vt:lpstr>Your TAX STRATEGY will make all the difference!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Your Money Disappear Through Tax Write Offs</dc:title>
  <dc:creator>Clifton Roy Jr</dc:creator>
  <cp:lastModifiedBy>M.A.C. Enterprise Consulting Agency</cp:lastModifiedBy>
  <cp:revision>2</cp:revision>
  <dcterms:created xsi:type="dcterms:W3CDTF">2023-05-15T23:44:34Z</dcterms:created>
  <dcterms:modified xsi:type="dcterms:W3CDTF">2023-05-16T01:16:42Z</dcterms:modified>
</cp:coreProperties>
</file>